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70" r:id="rId3"/>
    <p:sldId id="258" r:id="rId4"/>
    <p:sldId id="259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13F92-80CE-7B4D-A6EF-44CA8F0E7EBE}" type="datetimeFigureOut">
              <a:rPr lang="en-US" smtClean="0"/>
              <a:t>16/9/19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DD8E9-5515-E64E-9C7E-1D4724998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9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DD8E9-5515-E64E-9C7E-1D47249983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2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6C4DC09-3918-FC4D-80EE-57CF40B2CE87}" type="datetimeFigureOut">
              <a:rPr lang="en-US" smtClean="0"/>
              <a:t>16/9/19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A527BF3C-0D53-6146-B3C7-1BE3F19F11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tosydneydirectory.com.au/sydney-postcodes.ph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Capstone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Smart Living Sydney Providing Housing Services</a:t>
            </a:r>
          </a:p>
          <a:p>
            <a:r>
              <a:rPr lang="en-US" dirty="0" smtClean="0"/>
              <a:t>Boon Fooi Cheng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44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Suburbs with Chinese Venues</a:t>
            </a:r>
            <a:endParaRPr lang="en-US" dirty="0"/>
          </a:p>
        </p:txBody>
      </p:sp>
      <p:pic>
        <p:nvPicPr>
          <p:cNvPr id="4" name="Content Placeholder 3" descr="Macintosh HD:Users:boonfooicheng:Desktop:Screen Shot 2019-09-15 at 4.39.11 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" b="453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03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Suburbs with Public Transport</a:t>
            </a:r>
            <a:endParaRPr lang="en-US" dirty="0"/>
          </a:p>
        </p:txBody>
      </p:sp>
      <p:pic>
        <p:nvPicPr>
          <p:cNvPr id="4" name="Content Placeholder 3" descr="Macintosh HD:Users:boonfooicheng:Desktop:Screen Shot 2019-09-15 at 4.39.43 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" b="6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040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of Sydney Suburbs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 modeling is used to perform clustering of Sydney suburbs</a:t>
            </a:r>
          </a:p>
          <a:p>
            <a:r>
              <a:rPr lang="en-US" dirty="0" smtClean="0"/>
              <a:t>Suburbs are divided into 5 clusters</a:t>
            </a:r>
          </a:p>
          <a:p>
            <a:r>
              <a:rPr lang="en-GB" dirty="0"/>
              <a:t>H</a:t>
            </a:r>
            <a:r>
              <a:rPr lang="en-GB" dirty="0" smtClean="0"/>
              <a:t>ousing </a:t>
            </a:r>
            <a:r>
              <a:rPr lang="en-GB" dirty="0"/>
              <a:t>cost of some suburbs </a:t>
            </a:r>
            <a:r>
              <a:rPr lang="en-GB" dirty="0" smtClean="0"/>
              <a:t>is </a:t>
            </a:r>
            <a:r>
              <a:rPr lang="en-GB" dirty="0"/>
              <a:t>high even though they are ideal place to live. With the finding of the K-means clustering, we can propose other similar suburbs to live in with lower housing </a:t>
            </a:r>
            <a:r>
              <a:rPr lang="en-GB" dirty="0" smtClean="0"/>
              <a:t>cost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4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Sydney Map K-Means Clusters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437984"/>
              </p:ext>
            </p:extLst>
          </p:nvPr>
        </p:nvGraphicFramePr>
        <p:xfrm>
          <a:off x="1936750" y="2537539"/>
          <a:ext cx="52705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Document" r:id="rId3" imgW="5270500" imgH="3124200" progId="Word.Document.12">
                  <p:embed/>
                </p:oleObj>
              </mc:Choice>
              <mc:Fallback>
                <p:oleObj name="Document" r:id="rId3" imgW="5270500" imgH="3124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6750" y="2537539"/>
                        <a:ext cx="5270500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348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and Investigation of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Results presented are heavily based on information provided by </a:t>
            </a:r>
            <a:r>
              <a:rPr lang="en-US" dirty="0" err="1" smtClean="0"/>
              <a:t>FourSquare</a:t>
            </a:r>
            <a:endParaRPr lang="en-US" dirty="0" smtClean="0"/>
          </a:p>
          <a:p>
            <a:r>
              <a:rPr lang="en-US" dirty="0" smtClean="0"/>
              <a:t>Has </a:t>
            </a:r>
            <a:r>
              <a:rPr lang="en-US" dirty="0" err="1" smtClean="0"/>
              <a:t>FourSquare</a:t>
            </a:r>
            <a:r>
              <a:rPr lang="en-US" dirty="0" smtClean="0"/>
              <a:t> provided complete set of venues? </a:t>
            </a:r>
          </a:p>
          <a:p>
            <a:r>
              <a:rPr lang="en-US" dirty="0" smtClean="0"/>
              <a:t>Venues returned is depends on LIMIT and RADIUS set when setting up </a:t>
            </a:r>
            <a:r>
              <a:rPr lang="en-US" dirty="0" err="1" smtClean="0"/>
              <a:t>FourSquare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, different values of these two parameters might give different results</a:t>
            </a:r>
          </a:p>
          <a:p>
            <a:r>
              <a:rPr lang="en-GB" dirty="0"/>
              <a:t>V</a:t>
            </a:r>
            <a:r>
              <a:rPr lang="en-GB" dirty="0" smtClean="0"/>
              <a:t>enues </a:t>
            </a:r>
            <a:r>
              <a:rPr lang="en-GB" dirty="0"/>
              <a:t>returned by </a:t>
            </a:r>
            <a:r>
              <a:rPr lang="en-GB" dirty="0" err="1"/>
              <a:t>FourSquare</a:t>
            </a:r>
            <a:r>
              <a:rPr lang="en-GB" dirty="0"/>
              <a:t> related to Indian, Chinese etc. are mainly restaurants. We have no information of other important venues such as grocery </a:t>
            </a:r>
            <a:r>
              <a:rPr lang="en-GB" dirty="0" smtClean="0"/>
              <a:t>stores</a:t>
            </a:r>
          </a:p>
          <a:p>
            <a:r>
              <a:rPr lang="en-GB" dirty="0" smtClean="0"/>
              <a:t>No school venue given by </a:t>
            </a:r>
            <a:r>
              <a:rPr lang="en-GB" dirty="0" err="1" smtClean="0"/>
              <a:t>FourSquare</a:t>
            </a:r>
            <a:r>
              <a:rPr lang="en-GB" dirty="0" smtClean="0"/>
              <a:t>, this is one of the important information for clients who has children of school age</a:t>
            </a:r>
          </a:p>
          <a:p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public transport venues returned by </a:t>
            </a:r>
            <a:r>
              <a:rPr lang="en-GB" dirty="0" err="1"/>
              <a:t>FourSquare</a:t>
            </a:r>
            <a:r>
              <a:rPr lang="en-GB" dirty="0"/>
              <a:t> are limited. We have found the </a:t>
            </a:r>
            <a:r>
              <a:rPr lang="en-GB" dirty="0" smtClean="0"/>
              <a:t>top suburb has </a:t>
            </a:r>
            <a:r>
              <a:rPr lang="en-GB" dirty="0"/>
              <a:t>3 venues and </a:t>
            </a:r>
            <a:r>
              <a:rPr lang="en-GB" dirty="0" smtClean="0"/>
              <a:t>other suburbs </a:t>
            </a:r>
            <a:r>
              <a:rPr lang="en-GB" dirty="0"/>
              <a:t>are having 2 venues. Therefore based on the limited data we have, it is hard for us to make </a:t>
            </a:r>
            <a:r>
              <a:rPr lang="en-GB" dirty="0" smtClean="0"/>
              <a:t>conclusion </a:t>
            </a:r>
            <a:r>
              <a:rPr lang="en-GB" dirty="0"/>
              <a:t>which suburbs </a:t>
            </a:r>
            <a:r>
              <a:rPr lang="en-GB" dirty="0" smtClean="0"/>
              <a:t>provide  </a:t>
            </a:r>
            <a:r>
              <a:rPr lang="en-GB" dirty="0"/>
              <a:t>better public </a:t>
            </a:r>
            <a:r>
              <a:rPr lang="en-GB" dirty="0" smtClean="0"/>
              <a:t>transport</a:t>
            </a:r>
            <a:endParaRPr lang="en-GB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0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Acquire and provide school information to clients</a:t>
            </a:r>
          </a:p>
          <a:p>
            <a:r>
              <a:rPr lang="en-US" dirty="0" smtClean="0"/>
              <a:t>More detailed research of public transport facilities including frequencies and traveling time to major business districts</a:t>
            </a:r>
          </a:p>
          <a:p>
            <a:r>
              <a:rPr lang="en-US" dirty="0" smtClean="0"/>
              <a:t>Provide type of grocery stores, for example Indian or Italian?</a:t>
            </a:r>
          </a:p>
          <a:p>
            <a:r>
              <a:rPr lang="en-US" dirty="0" smtClean="0"/>
              <a:t>More detailed research of housing cost for cluster of suburbs in order to provide different housing options for 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31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Living in Sydney</a:t>
            </a:r>
            <a:endParaRPr lang="en-US" dirty="0"/>
          </a:p>
        </p:txBody>
      </p:sp>
      <p:pic>
        <p:nvPicPr>
          <p:cNvPr id="4" name="Content Placeholder 3" descr="photography-for-beginners-1-portrait-bi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0" b="312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210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Immigration service company, Smart Living Sydney is planning to expand its business to provide housing advises and services to clients in addition to immigration services</a:t>
            </a:r>
          </a:p>
          <a:p>
            <a:r>
              <a:rPr lang="en-US" dirty="0" smtClean="0"/>
              <a:t>As a start, the company is focusing on providing housing services for clients who are interested to live in Sydney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65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Provide an overview of the Sydney based on venues available in all suburbs</a:t>
            </a:r>
          </a:p>
          <a:p>
            <a:r>
              <a:rPr lang="en-US" dirty="0" smtClean="0"/>
              <a:t>Based on the information acquired, the company is able to help clients from different cultural background to live in a suburb best suit them</a:t>
            </a:r>
          </a:p>
          <a:p>
            <a:r>
              <a:rPr lang="en-US" dirty="0" smtClean="0"/>
              <a:t>This study is focused on venue the following venue categories: restaurants, grocery stores, schools and public transports</a:t>
            </a:r>
          </a:p>
          <a:p>
            <a:r>
              <a:rPr lang="en-US" dirty="0" smtClean="0"/>
              <a:t>The company is focusing on clients from Chinese, Malaysian, Italian and Indian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6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 and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full list of Sydney suburbs is retrieved from this link: </a:t>
            </a:r>
            <a:r>
              <a:rPr lang="en-GB" u="sng" dirty="0">
                <a:hlinkClick r:id="rId2"/>
              </a:rPr>
              <a:t>https://www.intosydneydirectory.com.au/sydney-postcodes.php</a:t>
            </a:r>
            <a:endParaRPr lang="en-GB" dirty="0"/>
          </a:p>
          <a:p>
            <a:r>
              <a:rPr lang="en-US" dirty="0" smtClean="0"/>
              <a:t>This list include columns: Suburb, State and Postcode</a:t>
            </a:r>
          </a:p>
          <a:p>
            <a:r>
              <a:rPr lang="en-US" dirty="0" smtClean="0"/>
              <a:t>As “State” is a constant value “NSW”, it is redundant data and it is discarded</a:t>
            </a:r>
          </a:p>
          <a:p>
            <a:r>
              <a:rPr lang="en-US" dirty="0" smtClean="0"/>
              <a:t>Python </a:t>
            </a:r>
            <a:r>
              <a:rPr lang="en-US" dirty="0" err="1" smtClean="0"/>
              <a:t>Geocoder</a:t>
            </a:r>
            <a:r>
              <a:rPr lang="en-US" dirty="0" smtClean="0"/>
              <a:t> is used to retrieve location (Latitude and Longitude) for each suburb</a:t>
            </a:r>
          </a:p>
          <a:p>
            <a:r>
              <a:rPr lang="en-US" dirty="0" err="1" smtClean="0"/>
              <a:t>FourSquare</a:t>
            </a:r>
            <a:r>
              <a:rPr lang="en-US" dirty="0" smtClean="0"/>
              <a:t> is used to retrieve venue information for each suburb </a:t>
            </a:r>
          </a:p>
          <a:p>
            <a:r>
              <a:rPr lang="en-US" dirty="0" smtClean="0"/>
              <a:t>Venues related to Chinese, Indian, Malay and Italian are extracted</a:t>
            </a:r>
          </a:p>
          <a:p>
            <a:r>
              <a:rPr lang="en-US" dirty="0" smtClean="0"/>
              <a:t>Other important venues extracted including schools and public transports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school venues returned by </a:t>
            </a:r>
            <a:r>
              <a:rPr lang="en-US" dirty="0" err="1" smtClean="0"/>
              <a:t>FourSquare</a:t>
            </a:r>
            <a:endParaRPr lang="en-US" dirty="0" smtClean="0"/>
          </a:p>
          <a:p>
            <a:r>
              <a:rPr lang="en-US" dirty="0" err="1" smtClean="0"/>
              <a:t>FourSquare</a:t>
            </a:r>
            <a:r>
              <a:rPr lang="en-US" dirty="0" smtClean="0"/>
              <a:t> is not able to provide different type of grocery store other than the general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1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Suburbs with Indian Venues</a:t>
            </a:r>
            <a:endParaRPr lang="en-US" dirty="0"/>
          </a:p>
        </p:txBody>
      </p:sp>
      <p:pic>
        <p:nvPicPr>
          <p:cNvPr id="6" name="Content Placeholder 5" descr="Macintosh HD:Users:boonfooicheng:Desktop:Screen Shot 2019-09-15 at 4.37.06 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4675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27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Suburbs with Italian Venues</a:t>
            </a:r>
            <a:endParaRPr lang="en-US" dirty="0"/>
          </a:p>
        </p:txBody>
      </p:sp>
      <p:pic>
        <p:nvPicPr>
          <p:cNvPr id="4" name="Content Placeholder 3" descr="Macintosh HD:Users:boonfooicheng:Desktop:Screen Shot 2019-09-15 at 4.37.43 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" b="2958"/>
          <a:stretch>
            <a:fillRect/>
          </a:stretch>
        </p:blipFill>
        <p:spPr bwMode="auto">
          <a:xfrm>
            <a:off x="549275" y="1444532"/>
            <a:ext cx="8042276" cy="4499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47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Suburbs with Malaysian Venues</a:t>
            </a:r>
            <a:endParaRPr lang="en-US" dirty="0"/>
          </a:p>
        </p:txBody>
      </p:sp>
      <p:pic>
        <p:nvPicPr>
          <p:cNvPr id="4" name="Content Placeholder 3" descr="Macintosh HD:Users:boonfooicheng:Desktop:Screen Shot 2019-09-15 at 4.38.40 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9" b="751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76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72</TotalTime>
  <Words>563</Words>
  <Application>Microsoft Macintosh PowerPoint</Application>
  <PresentationFormat>On-screen Show (4:3)</PresentationFormat>
  <Paragraphs>46</Paragraphs>
  <Slides>15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Breeze</vt:lpstr>
      <vt:lpstr>Microsoft Word Document</vt:lpstr>
      <vt:lpstr>Capstone Project</vt:lpstr>
      <vt:lpstr>Living in Sydney</vt:lpstr>
      <vt:lpstr> Introduction</vt:lpstr>
      <vt:lpstr>Problem Description</vt:lpstr>
      <vt:lpstr>Data Source and Preparation</vt:lpstr>
      <vt:lpstr>Missing Data</vt:lpstr>
      <vt:lpstr>Top 10 Suburbs with Indian Venues</vt:lpstr>
      <vt:lpstr>Top 10 Suburbs with Italian Venues</vt:lpstr>
      <vt:lpstr>Top 10 Suburbs with Malaysian Venues</vt:lpstr>
      <vt:lpstr>Top 10 Suburbs with Chinese Venues</vt:lpstr>
      <vt:lpstr>Top 10 Suburbs with Public Transport</vt:lpstr>
      <vt:lpstr>Clustering of Sydney Suburbs</vt:lpstr>
      <vt:lpstr>Sydney Map K-Means Clusters Map</vt:lpstr>
      <vt:lpstr>Discussion and Investigation of Results</vt:lpstr>
      <vt:lpstr>Future Direction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Boon Fooi Cheng</dc:creator>
  <cp:lastModifiedBy>Boon Fooi Cheng</cp:lastModifiedBy>
  <cp:revision>33</cp:revision>
  <cp:lastPrinted>2019-09-16T02:43:08Z</cp:lastPrinted>
  <dcterms:created xsi:type="dcterms:W3CDTF">2019-09-16T02:43:01Z</dcterms:created>
  <dcterms:modified xsi:type="dcterms:W3CDTF">2019-09-16T03:55:36Z</dcterms:modified>
</cp:coreProperties>
</file>